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3" r:id="rId7"/>
    <p:sldId id="267" r:id="rId8"/>
    <p:sldId id="260" r:id="rId9"/>
    <p:sldId id="269" r:id="rId10"/>
    <p:sldId id="268" r:id="rId11"/>
    <p:sldId id="270" r:id="rId12"/>
    <p:sldId id="271"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15" autoAdjust="0"/>
    <p:restoredTop sz="94660"/>
  </p:normalViewPr>
  <p:slideViewPr>
    <p:cSldViewPr snapToGrid="0">
      <p:cViewPr varScale="1">
        <p:scale>
          <a:sx n="89" d="100"/>
          <a:sy n="89" d="100"/>
        </p:scale>
        <p:origin x="120"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a:p>
        </p:txBody>
      </p:sp>
      <p:sp>
        <p:nvSpPr>
          <p:cNvPr id="4" name="Marcador de fecha 3"/>
          <p:cNvSpPr>
            <a:spLocks noGrp="1"/>
          </p:cNvSpPr>
          <p:nvPr>
            <p:ph type="dt" sz="half" idx="10"/>
          </p:nvPr>
        </p:nvSpPr>
        <p:spPr/>
        <p:txBody>
          <a:bodyPr/>
          <a:lstStyle/>
          <a:p>
            <a:fld id="{40C9C5A6-FC85-4C7A-BB88-F97A8F629CFF}" type="datetimeFigureOut">
              <a:rPr lang="en-US" smtClean="0"/>
              <a:t>8/6/2020</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3923115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40C9C5A6-FC85-4C7A-BB88-F97A8F629CFF}" type="datetimeFigureOut">
              <a:rPr lang="en-US" smtClean="0"/>
              <a:t>8/6/2020</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18817730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40C9C5A6-FC85-4C7A-BB88-F97A8F629CFF}" type="datetimeFigureOut">
              <a:rPr lang="en-US" smtClean="0"/>
              <a:t>8/6/2020</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4019153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40C9C5A6-FC85-4C7A-BB88-F97A8F629CFF}" type="datetimeFigureOut">
              <a:rPr lang="en-US" smtClean="0"/>
              <a:t>8/6/2020</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19062742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40C9C5A6-FC85-4C7A-BB88-F97A8F629CFF}" type="datetimeFigureOut">
              <a:rPr lang="en-US" smtClean="0"/>
              <a:t>8/6/2020</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1318247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fecha 4"/>
          <p:cNvSpPr>
            <a:spLocks noGrp="1"/>
          </p:cNvSpPr>
          <p:nvPr>
            <p:ph type="dt" sz="half" idx="10"/>
          </p:nvPr>
        </p:nvSpPr>
        <p:spPr/>
        <p:txBody>
          <a:bodyPr/>
          <a:lstStyle/>
          <a:p>
            <a:fld id="{40C9C5A6-FC85-4C7A-BB88-F97A8F629CFF}" type="datetimeFigureOut">
              <a:rPr lang="en-US" smtClean="0"/>
              <a:t>8/6/2020</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2157822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Marcador de fecha 6"/>
          <p:cNvSpPr>
            <a:spLocks noGrp="1"/>
          </p:cNvSpPr>
          <p:nvPr>
            <p:ph type="dt" sz="half" idx="10"/>
          </p:nvPr>
        </p:nvSpPr>
        <p:spPr/>
        <p:txBody>
          <a:bodyPr/>
          <a:lstStyle/>
          <a:p>
            <a:fld id="{40C9C5A6-FC85-4C7A-BB88-F97A8F629CFF}" type="datetimeFigureOut">
              <a:rPr lang="en-US" smtClean="0"/>
              <a:t>8/6/2020</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3447789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fecha 2"/>
          <p:cNvSpPr>
            <a:spLocks noGrp="1"/>
          </p:cNvSpPr>
          <p:nvPr>
            <p:ph type="dt" sz="half" idx="10"/>
          </p:nvPr>
        </p:nvSpPr>
        <p:spPr/>
        <p:txBody>
          <a:bodyPr/>
          <a:lstStyle/>
          <a:p>
            <a:fld id="{40C9C5A6-FC85-4C7A-BB88-F97A8F629CFF}" type="datetimeFigureOut">
              <a:rPr lang="en-US" smtClean="0"/>
              <a:t>8/6/2020</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3907258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C9C5A6-FC85-4C7A-BB88-F97A8F629CFF}" type="datetimeFigureOut">
              <a:rPr lang="en-US" smtClean="0"/>
              <a:t>8/6/2020</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6536266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40C9C5A6-FC85-4C7A-BB88-F97A8F629CFF}" type="datetimeFigureOut">
              <a:rPr lang="en-US" smtClean="0"/>
              <a:t>8/6/2020</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307672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40C9C5A6-FC85-4C7A-BB88-F97A8F629CFF}" type="datetimeFigureOut">
              <a:rPr lang="en-US" smtClean="0"/>
              <a:t>8/6/2020</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CEABA73F-AB4F-4557-BE0E-33CEB05CF47E}" type="slidenum">
              <a:rPr lang="en-US" smtClean="0"/>
              <a:t>‹Nº›</a:t>
            </a:fld>
            <a:endParaRPr lang="en-US"/>
          </a:p>
        </p:txBody>
      </p:sp>
    </p:spTree>
    <p:extLst>
      <p:ext uri="{BB962C8B-B14F-4D97-AF65-F5344CB8AC3E}">
        <p14:creationId xmlns:p14="http://schemas.microsoft.com/office/powerpoint/2010/main" val="1294860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C9C5A6-FC85-4C7A-BB88-F97A8F629CFF}" type="datetimeFigureOut">
              <a:rPr lang="en-US" smtClean="0"/>
              <a:t>8/6/2020</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ABA73F-AB4F-4557-BE0E-33CEB05CF47E}" type="slidenum">
              <a:rPr lang="en-US" smtClean="0"/>
              <a:t>‹Nº›</a:t>
            </a:fld>
            <a:endParaRPr lang="en-US"/>
          </a:p>
        </p:txBody>
      </p:sp>
    </p:spTree>
    <p:extLst>
      <p:ext uri="{BB962C8B-B14F-4D97-AF65-F5344CB8AC3E}">
        <p14:creationId xmlns:p14="http://schemas.microsoft.com/office/powerpoint/2010/main" val="31954747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recursos.mep.go.cr/2019/matricula_preescolar202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9.png"/><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emf"/></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sem20/5.08.2020/matricula/DVM-AC-0688-07-2020%20(2).pdf" TargetMode="External"/><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emf"/><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fontScale="90000"/>
          </a:bodyPr>
          <a:lstStyle/>
          <a:p>
            <a:r>
              <a:rPr lang="en-US" dirty="0" smtClean="0">
                <a:hlinkClick r:id="rId2"/>
              </a:rPr>
              <a:t>http://recursos.mep.go.cr/2019/matricula_preescolar2020/</a:t>
            </a:r>
            <a:endParaRPr lang="en-US" dirty="0"/>
          </a:p>
        </p:txBody>
      </p:sp>
      <p:sp>
        <p:nvSpPr>
          <p:cNvPr id="3" name="Subtítulo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7182106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áfico 4">
            <a:extLst>
              <a:ext uri="{FF2B5EF4-FFF2-40B4-BE49-F238E27FC236}">
                <a16:creationId xmlns:a16="http://schemas.microsoft.com/office/drawing/2014/main" id="{32742177-DFEF-4499-B2BA-C31258CC108E}"/>
              </a:ext>
            </a:extLst>
          </p:cNvPr>
          <p:cNvPicPr>
            <a:picLocks noChangeAspect="1"/>
          </p:cNvPicPr>
          <p:nvPr/>
        </p:nvPicPr>
        <p:blipFill>
          <a:blip r:embed="rId2">
            <a:extLst>
              <a:ext uri="{96DAC541-7B7A-43D3-8B79-37D633B846F1}">
                <asvg:svgBlip xmlns:asvg="http://schemas.microsoft.com/office/drawing/2016/SVG/main" xmlns="" r:embed="rId3"/>
              </a:ext>
            </a:extLst>
          </a:blip>
          <a:stretch>
            <a:fillRect/>
          </a:stretch>
        </p:blipFill>
        <p:spPr>
          <a:xfrm>
            <a:off x="348205" y="315062"/>
            <a:ext cx="650016" cy="414813"/>
          </a:xfrm>
          <a:prstGeom prst="rect">
            <a:avLst/>
          </a:prstGeom>
        </p:spPr>
      </p:pic>
      <p:sp>
        <p:nvSpPr>
          <p:cNvPr id="6" name="CuadroTexto 5">
            <a:extLst>
              <a:ext uri="{FF2B5EF4-FFF2-40B4-BE49-F238E27FC236}">
                <a16:creationId xmlns:a16="http://schemas.microsoft.com/office/drawing/2014/main" id="{0822E2C7-4F89-4B57-8DEA-77F4AE2A95BD}"/>
              </a:ext>
            </a:extLst>
          </p:cNvPr>
          <p:cNvSpPr txBox="1"/>
          <p:nvPr/>
        </p:nvSpPr>
        <p:spPr>
          <a:xfrm>
            <a:off x="1258645" y="504359"/>
            <a:ext cx="9443422" cy="1077218"/>
          </a:xfrm>
          <a:prstGeom prst="rect">
            <a:avLst/>
          </a:prstGeom>
          <a:noFill/>
        </p:spPr>
        <p:txBody>
          <a:bodyPr wrap="square" rtlCol="0">
            <a:spAutoFit/>
          </a:bodyPr>
          <a:lstStyle/>
          <a:p>
            <a:pPr algn="ctr"/>
            <a:r>
              <a:rPr lang="es-CR" sz="3200" b="1" dirty="0" smtClean="0">
                <a:solidFill>
                  <a:srgbClr val="4DB5E6"/>
                </a:solidFill>
                <a:latin typeface="Arial Rounded MT Bold" panose="020F0704030504030204" pitchFamily="34" charset="0"/>
              </a:rPr>
              <a:t>Información sobre el uniforme del Nivel de Educación Preescolar.</a:t>
            </a:r>
            <a:endParaRPr lang="es-CR" sz="3200" b="1" dirty="0">
              <a:solidFill>
                <a:srgbClr val="4DB5E6"/>
              </a:solidFill>
              <a:latin typeface="Arial Rounded MT Bold" panose="020F0704030504030204" pitchFamily="34" charset="0"/>
            </a:endParaRPr>
          </a:p>
        </p:txBody>
      </p:sp>
      <p:sp>
        <p:nvSpPr>
          <p:cNvPr id="8" name="CuadroTexto 7">
            <a:extLst>
              <a:ext uri="{FF2B5EF4-FFF2-40B4-BE49-F238E27FC236}">
                <a16:creationId xmlns:a16="http://schemas.microsoft.com/office/drawing/2014/main" id="{FB0A563F-7842-4411-A42D-BC8261815286}"/>
              </a:ext>
            </a:extLst>
          </p:cNvPr>
          <p:cNvSpPr txBox="1"/>
          <p:nvPr/>
        </p:nvSpPr>
        <p:spPr>
          <a:xfrm>
            <a:off x="494852" y="1721225"/>
            <a:ext cx="8477026" cy="4524315"/>
          </a:xfrm>
          <a:prstGeom prst="rect">
            <a:avLst/>
          </a:prstGeom>
          <a:noFill/>
        </p:spPr>
        <p:txBody>
          <a:bodyPr wrap="square" rtlCol="0">
            <a:spAutoFit/>
          </a:bodyPr>
          <a:lstStyle/>
          <a:p>
            <a:pPr algn="just"/>
            <a:r>
              <a:rPr lang="es-MX" sz="1600" dirty="0"/>
              <a:t>El uniforme para </a:t>
            </a:r>
            <a:r>
              <a:rPr lang="es-MX" sz="1600" dirty="0" smtClean="0"/>
              <a:t>los niños y niñas que </a:t>
            </a:r>
            <a:r>
              <a:rPr lang="es-MX" sz="1600" dirty="0"/>
              <a:t>cursen la Educación Preescolar tendrá las siguientes características: </a:t>
            </a:r>
            <a:endParaRPr lang="es-MX" sz="1600" dirty="0" smtClean="0"/>
          </a:p>
          <a:p>
            <a:pPr marL="285750" indent="-285750" algn="just">
              <a:buFont typeface="Arial" panose="020B0604020202020204" pitchFamily="34" charset="0"/>
              <a:buChar char="•"/>
            </a:pPr>
            <a:r>
              <a:rPr lang="es-MX" sz="1600" dirty="0" smtClean="0"/>
              <a:t>Camiseta básica celeste con un </a:t>
            </a:r>
            <a:r>
              <a:rPr lang="es-MX" sz="1600" dirty="0"/>
              <a:t>cuello en uve, cinta en cuello, mangas y ruedos con costura doble. </a:t>
            </a:r>
            <a:endParaRPr lang="es-MX" sz="1600" dirty="0" smtClean="0"/>
          </a:p>
          <a:p>
            <a:pPr marL="285750" indent="-285750" algn="just">
              <a:buFont typeface="Arial" panose="020B0604020202020204" pitchFamily="34" charset="0"/>
              <a:buChar char="•"/>
            </a:pPr>
            <a:r>
              <a:rPr lang="es-MX" sz="1600" dirty="0" smtClean="0"/>
              <a:t>Pantaloneta o Short </a:t>
            </a:r>
            <a:r>
              <a:rPr lang="es-MX" sz="1600" dirty="0"/>
              <a:t>enagua </a:t>
            </a:r>
            <a:r>
              <a:rPr lang="es-MX" sz="1600" dirty="0" smtClean="0"/>
              <a:t>color </a:t>
            </a:r>
            <a:r>
              <a:rPr lang="es-MX" sz="1600" dirty="0"/>
              <a:t>azul, con pretina elástica, doble costura, con bolsillo trasero del lado </a:t>
            </a:r>
            <a:r>
              <a:rPr lang="es-MX" sz="1600" dirty="0" smtClean="0"/>
              <a:t>derecho </a:t>
            </a:r>
          </a:p>
          <a:p>
            <a:pPr marL="285750" indent="-285750" algn="just">
              <a:buFont typeface="Arial" panose="020B0604020202020204" pitchFamily="34" charset="0"/>
              <a:buChar char="•"/>
            </a:pPr>
            <a:r>
              <a:rPr lang="es-MX" sz="1600" dirty="0" smtClean="0"/>
              <a:t>Zapatos </a:t>
            </a:r>
            <a:r>
              <a:rPr lang="es-MX" sz="1600" dirty="0"/>
              <a:t>tenis negras o azul oscuras, con medias color azul </a:t>
            </a:r>
            <a:r>
              <a:rPr lang="es-MX" sz="1600" dirty="0" smtClean="0"/>
              <a:t>oscuro.</a:t>
            </a:r>
          </a:p>
          <a:p>
            <a:pPr algn="just"/>
            <a:endParaRPr lang="es-MX" sz="1600" dirty="0" smtClean="0"/>
          </a:p>
          <a:p>
            <a:pPr marL="285750" indent="-285750" algn="just">
              <a:buFont typeface="Wingdings" panose="05000000000000000000" pitchFamily="2" charset="2"/>
              <a:buChar char="q"/>
            </a:pPr>
            <a:r>
              <a:rPr lang="es-MX" sz="1600" dirty="0" smtClean="0"/>
              <a:t>Telas recomendadas para camiseta; </a:t>
            </a:r>
            <a:r>
              <a:rPr lang="es-MX" sz="1600" dirty="0"/>
              <a:t>“</a:t>
            </a:r>
            <a:r>
              <a:rPr lang="es-MX" sz="1600" dirty="0" err="1"/>
              <a:t>dry</a:t>
            </a:r>
            <a:r>
              <a:rPr lang="es-MX" sz="1600" dirty="0"/>
              <a:t> </a:t>
            </a:r>
            <a:r>
              <a:rPr lang="es-MX" sz="1600" dirty="0" err="1"/>
              <a:t>fit</a:t>
            </a:r>
            <a:r>
              <a:rPr lang="es-MX" sz="1600" dirty="0"/>
              <a:t> </a:t>
            </a:r>
            <a:r>
              <a:rPr lang="es-MX" sz="1600" dirty="0" err="1"/>
              <a:t>antitranspirante</a:t>
            </a:r>
            <a:r>
              <a:rPr lang="es-MX" sz="1600" dirty="0"/>
              <a:t>”, “</a:t>
            </a:r>
            <a:r>
              <a:rPr lang="es-MX" sz="1600" dirty="0" err="1"/>
              <a:t>speed</a:t>
            </a:r>
            <a:r>
              <a:rPr lang="es-MX" sz="1600" dirty="0"/>
              <a:t> </a:t>
            </a:r>
            <a:r>
              <a:rPr lang="es-MX" sz="1600" dirty="0" err="1"/>
              <a:t>dry</a:t>
            </a:r>
            <a:r>
              <a:rPr lang="es-MX" sz="1600" dirty="0"/>
              <a:t>”, “techno </a:t>
            </a:r>
            <a:r>
              <a:rPr lang="es-MX" sz="1600" dirty="0" err="1"/>
              <a:t>gold</a:t>
            </a:r>
            <a:r>
              <a:rPr lang="es-MX" sz="1600" dirty="0"/>
              <a:t>”, “micro </a:t>
            </a:r>
            <a:r>
              <a:rPr lang="es-MX" sz="1600" dirty="0" err="1"/>
              <a:t>sweet</a:t>
            </a:r>
            <a:r>
              <a:rPr lang="es-MX" sz="1600" dirty="0"/>
              <a:t> deportiva”, “</a:t>
            </a:r>
            <a:r>
              <a:rPr lang="es-MX" sz="1600" dirty="0" err="1"/>
              <a:t>jik</a:t>
            </a:r>
            <a:r>
              <a:rPr lang="es-MX" sz="1600" dirty="0"/>
              <a:t> deportiva”, “Irazú deportiva</a:t>
            </a:r>
            <a:r>
              <a:rPr lang="es-MX" sz="1600" dirty="0" smtClean="0"/>
              <a:t>”. Color celeste </a:t>
            </a:r>
            <a:r>
              <a:rPr lang="es-MX" sz="1600" dirty="0" err="1"/>
              <a:t>pantone</a:t>
            </a:r>
            <a:r>
              <a:rPr lang="es-MX" sz="1600" dirty="0"/>
              <a:t> TCX </a:t>
            </a:r>
            <a:r>
              <a:rPr lang="es-MX" sz="1600" dirty="0" smtClean="0"/>
              <a:t>18-4247. La </a:t>
            </a:r>
            <a:r>
              <a:rPr lang="es-MX" sz="1600" dirty="0"/>
              <a:t>pantaloneta o short enagua, tela tipo </a:t>
            </a:r>
            <a:r>
              <a:rPr lang="es-MX" sz="1600" dirty="0" smtClean="0"/>
              <a:t>rodeo. Color azul </a:t>
            </a:r>
            <a:r>
              <a:rPr lang="es-MX" sz="1600" dirty="0" err="1"/>
              <a:t>pantone</a:t>
            </a:r>
            <a:r>
              <a:rPr lang="es-MX" sz="1600" dirty="0"/>
              <a:t> </a:t>
            </a:r>
            <a:r>
              <a:rPr lang="es-MX" sz="1600" dirty="0" smtClean="0"/>
              <a:t>282#002654.</a:t>
            </a:r>
          </a:p>
          <a:p>
            <a:pPr algn="just"/>
            <a:endParaRPr lang="es-MX" sz="1600" dirty="0" smtClean="0"/>
          </a:p>
          <a:p>
            <a:pPr marL="285750" indent="-285750" algn="just">
              <a:buFont typeface="Arial" panose="020B0604020202020204" pitchFamily="34" charset="0"/>
              <a:buChar char="•"/>
            </a:pPr>
            <a:r>
              <a:rPr lang="es-MX" sz="1600" dirty="0" smtClean="0"/>
              <a:t>En </a:t>
            </a:r>
            <a:r>
              <a:rPr lang="es-MX" sz="1600" dirty="0"/>
              <a:t>períodos de temperatura ambiente fría, se utilizará tanto para niñas como para niños un pantalón largo, pretina elástica, doble costura, pierna ancha tipo “buzo deportivo” con un bolsillo trasero del lado derecho, y un suéter estilo sudadera con cremallera, dos bolsas al frente y gorro. Ambas piezas de color azul oscuro</a:t>
            </a:r>
            <a:r>
              <a:rPr lang="es-MX" sz="1600" dirty="0" smtClean="0"/>
              <a:t>.</a:t>
            </a:r>
          </a:p>
          <a:p>
            <a:pPr marL="285750" indent="-285750" algn="just">
              <a:buFont typeface="Arial" panose="020B0604020202020204" pitchFamily="34" charset="0"/>
              <a:buChar char="•"/>
            </a:pPr>
            <a:r>
              <a:rPr lang="es-MX" sz="1600" dirty="0" smtClean="0"/>
              <a:t> Se </a:t>
            </a:r>
            <a:r>
              <a:rPr lang="es-MX" sz="1600" dirty="0"/>
              <a:t>permitirá el uso, en ambientes externos, de una gorra para la protección del sol o calor azul oscuro </a:t>
            </a:r>
            <a:r>
              <a:rPr lang="es-MX" sz="1600" dirty="0" err="1"/>
              <a:t>pantone</a:t>
            </a:r>
            <a:r>
              <a:rPr lang="es-MX" sz="1600" dirty="0"/>
              <a:t> 282#002654. </a:t>
            </a:r>
          </a:p>
        </p:txBody>
      </p:sp>
      <p:pic>
        <p:nvPicPr>
          <p:cNvPr id="9" name="Imagen 8">
            <a:extLst>
              <a:ext uri="{FF2B5EF4-FFF2-40B4-BE49-F238E27FC236}">
                <a16:creationId xmlns:a16="http://schemas.microsoft.com/office/drawing/2014/main" id="{C2E628AD-E5C5-4785-BCBB-43128E219227}"/>
              </a:ext>
            </a:extLst>
          </p:cNvPr>
          <p:cNvPicPr>
            <a:picLocks noChangeAspect="1"/>
          </p:cNvPicPr>
          <p:nvPr/>
        </p:nvPicPr>
        <p:blipFill>
          <a:blip r:embed="rId4"/>
          <a:stretch>
            <a:fillRect/>
          </a:stretch>
        </p:blipFill>
        <p:spPr>
          <a:xfrm>
            <a:off x="9060873" y="5345434"/>
            <a:ext cx="3131127" cy="1520185"/>
          </a:xfrm>
          <a:prstGeom prst="rect">
            <a:avLst/>
          </a:prstGeom>
        </p:spPr>
      </p:pic>
      <p:pic>
        <p:nvPicPr>
          <p:cNvPr id="10" name="Marcador de contenido 9"/>
          <p:cNvPicPr>
            <a:picLocks noGrp="1" noChangeAspect="1"/>
          </p:cNvPicPr>
          <p:nvPr>
            <p:ph sz="half" idx="2"/>
          </p:nvPr>
        </p:nvPicPr>
        <p:blipFill>
          <a:blip r:embed="rId5"/>
          <a:stretch>
            <a:fillRect/>
          </a:stretch>
        </p:blipFill>
        <p:spPr>
          <a:xfrm>
            <a:off x="9359881" y="1967534"/>
            <a:ext cx="2684371" cy="3377900"/>
          </a:xfrm>
          <a:prstGeom prst="rect">
            <a:avLst/>
          </a:prstGeom>
        </p:spPr>
      </p:pic>
    </p:spTree>
    <p:extLst>
      <p:ext uri="{BB962C8B-B14F-4D97-AF65-F5344CB8AC3E}">
        <p14:creationId xmlns:p14="http://schemas.microsoft.com/office/powerpoint/2010/main" val="2462684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sz="half" idx="1"/>
          </p:nvPr>
        </p:nvPicPr>
        <p:blipFill>
          <a:blip r:embed="rId2"/>
          <a:stretch>
            <a:fillRect/>
          </a:stretch>
        </p:blipFill>
        <p:spPr>
          <a:xfrm>
            <a:off x="2246570" y="2234160"/>
            <a:ext cx="3010320" cy="3534268"/>
          </a:xfrm>
          <a:prstGeom prst="rect">
            <a:avLst/>
          </a:prstGeom>
        </p:spPr>
      </p:pic>
      <p:sp>
        <p:nvSpPr>
          <p:cNvPr id="4" name="Marcador de contenido 3"/>
          <p:cNvSpPr>
            <a:spLocks noGrp="1"/>
          </p:cNvSpPr>
          <p:nvPr>
            <p:ph sz="half" idx="2"/>
          </p:nvPr>
        </p:nvSpPr>
        <p:spPr>
          <a:xfrm>
            <a:off x="6172200" y="882127"/>
            <a:ext cx="5181600" cy="5294836"/>
          </a:xfrm>
        </p:spPr>
        <p:txBody>
          <a:bodyPr/>
          <a:lstStyle/>
          <a:p>
            <a:r>
              <a:rPr lang="es-CR" dirty="0" smtClean="0"/>
              <a:t>Se mantiene ambos y su información</a:t>
            </a:r>
            <a:endParaRPr lang="en-US" dirty="0"/>
          </a:p>
        </p:txBody>
      </p:sp>
      <p:pic>
        <p:nvPicPr>
          <p:cNvPr id="6" name="Imagen 5"/>
          <p:cNvPicPr>
            <a:picLocks noChangeAspect="1"/>
          </p:cNvPicPr>
          <p:nvPr/>
        </p:nvPicPr>
        <p:blipFill>
          <a:blip r:embed="rId3"/>
          <a:stretch>
            <a:fillRect/>
          </a:stretch>
        </p:blipFill>
        <p:spPr>
          <a:xfrm>
            <a:off x="6676754" y="2396107"/>
            <a:ext cx="3077004" cy="3372321"/>
          </a:xfrm>
          <a:prstGeom prst="rect">
            <a:avLst/>
          </a:prstGeom>
        </p:spPr>
      </p:pic>
    </p:spTree>
    <p:extLst>
      <p:ext uri="{BB962C8B-B14F-4D97-AF65-F5344CB8AC3E}">
        <p14:creationId xmlns:p14="http://schemas.microsoft.com/office/powerpoint/2010/main" val="1110968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pic>
        <p:nvPicPr>
          <p:cNvPr id="5" name="Marcador de contenido 4"/>
          <p:cNvPicPr>
            <a:picLocks noGrp="1" noChangeAspect="1"/>
          </p:cNvPicPr>
          <p:nvPr>
            <p:ph sz="half" idx="1"/>
          </p:nvPr>
        </p:nvPicPr>
        <p:blipFill>
          <a:blip r:embed="rId2"/>
          <a:stretch>
            <a:fillRect/>
          </a:stretch>
        </p:blipFill>
        <p:spPr>
          <a:xfrm>
            <a:off x="1809524" y="2243686"/>
            <a:ext cx="3238952" cy="3515216"/>
          </a:xfrm>
          <a:prstGeom prst="rect">
            <a:avLst/>
          </a:prstGeom>
        </p:spPr>
      </p:pic>
      <p:sp>
        <p:nvSpPr>
          <p:cNvPr id="4" name="Marcador de contenido 3"/>
          <p:cNvSpPr>
            <a:spLocks noGrp="1"/>
          </p:cNvSpPr>
          <p:nvPr>
            <p:ph sz="half" idx="2"/>
          </p:nvPr>
        </p:nvSpPr>
        <p:spPr/>
        <p:txBody>
          <a:bodyPr/>
          <a:lstStyle/>
          <a:p>
            <a:r>
              <a:rPr lang="es-CR" dirty="0" smtClean="0"/>
              <a:t>Cambiar por Información de los uniformes.</a:t>
            </a:r>
            <a:endParaRPr lang="en-US" dirty="0"/>
          </a:p>
        </p:txBody>
      </p:sp>
      <p:cxnSp>
        <p:nvCxnSpPr>
          <p:cNvPr id="7" name="Conector recto de flecha 6"/>
          <p:cNvCxnSpPr/>
          <p:nvPr/>
        </p:nvCxnSpPr>
        <p:spPr>
          <a:xfrm flipV="1">
            <a:off x="4754880" y="2108499"/>
            <a:ext cx="3571539" cy="3442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595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2268708" y="2635624"/>
            <a:ext cx="426743" cy="376538"/>
          </a:xfrm>
          <a:prstGeom prst="rect">
            <a:avLst/>
          </a:prstGeom>
        </p:spPr>
      </p:pic>
    </p:spTree>
    <p:extLst>
      <p:ext uri="{BB962C8B-B14F-4D97-AF65-F5344CB8AC3E}">
        <p14:creationId xmlns:p14="http://schemas.microsoft.com/office/powerpoint/2010/main" val="7505731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pic>
        <p:nvPicPr>
          <p:cNvPr id="4" name="Marcador de contenido 3"/>
          <p:cNvPicPr>
            <a:picLocks noGrp="1" noChangeAspect="1"/>
          </p:cNvPicPr>
          <p:nvPr>
            <p:ph idx="1"/>
          </p:nvPr>
        </p:nvPicPr>
        <p:blipFill>
          <a:blip r:embed="rId2"/>
          <a:stretch>
            <a:fillRect/>
          </a:stretch>
        </p:blipFill>
        <p:spPr>
          <a:xfrm>
            <a:off x="2230406" y="1715959"/>
            <a:ext cx="7731187" cy="4351338"/>
          </a:xfrm>
          <a:prstGeom prst="rect">
            <a:avLst/>
          </a:prstGeom>
        </p:spPr>
      </p:pic>
      <p:sp>
        <p:nvSpPr>
          <p:cNvPr id="5" name="Rectángulo 4"/>
          <p:cNvSpPr/>
          <p:nvPr/>
        </p:nvSpPr>
        <p:spPr>
          <a:xfrm>
            <a:off x="7304442" y="2721685"/>
            <a:ext cx="2097742" cy="4840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uadroTexto 5"/>
          <p:cNvSpPr txBox="1"/>
          <p:nvPr/>
        </p:nvSpPr>
        <p:spPr>
          <a:xfrm flipH="1">
            <a:off x="7304442" y="2640566"/>
            <a:ext cx="2037230" cy="646331"/>
          </a:xfrm>
          <a:prstGeom prst="rect">
            <a:avLst/>
          </a:prstGeom>
          <a:noFill/>
        </p:spPr>
        <p:txBody>
          <a:bodyPr wrap="square" rtlCol="0">
            <a:spAutoFit/>
          </a:bodyPr>
          <a:lstStyle/>
          <a:p>
            <a:r>
              <a:rPr lang="es-CR" dirty="0" smtClean="0"/>
              <a:t>Fechas de matrícula 2021</a:t>
            </a:r>
            <a:endParaRPr lang="en-US" dirty="0"/>
          </a:p>
        </p:txBody>
      </p:sp>
      <p:sp>
        <p:nvSpPr>
          <p:cNvPr id="7" name="Rectángulo 6"/>
          <p:cNvSpPr/>
          <p:nvPr/>
        </p:nvSpPr>
        <p:spPr>
          <a:xfrm>
            <a:off x="2947595" y="2140772"/>
            <a:ext cx="2904565" cy="3550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uadroTexto 7"/>
          <p:cNvSpPr txBox="1"/>
          <p:nvPr/>
        </p:nvSpPr>
        <p:spPr>
          <a:xfrm>
            <a:off x="2998363" y="2179773"/>
            <a:ext cx="3272342" cy="276999"/>
          </a:xfrm>
          <a:prstGeom prst="rect">
            <a:avLst/>
          </a:prstGeom>
          <a:noFill/>
        </p:spPr>
        <p:txBody>
          <a:bodyPr wrap="square" rtlCol="0">
            <a:spAutoFit/>
          </a:bodyPr>
          <a:lstStyle/>
          <a:p>
            <a:r>
              <a:rPr lang="es-CR" sz="1200" dirty="0" smtClean="0"/>
              <a:t>Matrícula Educación Preescolar 2021</a:t>
            </a:r>
            <a:endParaRPr lang="en-US" sz="1200" dirty="0"/>
          </a:p>
        </p:txBody>
      </p:sp>
      <p:sp>
        <p:nvSpPr>
          <p:cNvPr id="9" name="Flecha abajo 8"/>
          <p:cNvSpPr/>
          <p:nvPr/>
        </p:nvSpPr>
        <p:spPr>
          <a:xfrm>
            <a:off x="5669280" y="1990165"/>
            <a:ext cx="182880" cy="328107"/>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echa derecha 10"/>
          <p:cNvSpPr/>
          <p:nvPr/>
        </p:nvSpPr>
        <p:spPr>
          <a:xfrm>
            <a:off x="6788075" y="2933082"/>
            <a:ext cx="516367" cy="242048"/>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ángulo 11"/>
          <p:cNvSpPr/>
          <p:nvPr/>
        </p:nvSpPr>
        <p:spPr>
          <a:xfrm>
            <a:off x="3712742" y="5512024"/>
            <a:ext cx="4936406" cy="3123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R" dirty="0" err="1" smtClean="0"/>
              <a:t>Prematrícula</a:t>
            </a:r>
            <a:r>
              <a:rPr lang="es-CR" dirty="0" smtClean="0"/>
              <a:t>: Del 3 de agosto al 4 de setiembre, 2020.</a:t>
            </a:r>
          </a:p>
        </p:txBody>
      </p:sp>
    </p:spTree>
    <p:extLst>
      <p:ext uri="{BB962C8B-B14F-4D97-AF65-F5344CB8AC3E}">
        <p14:creationId xmlns:p14="http://schemas.microsoft.com/office/powerpoint/2010/main" val="1315293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3"/>
          <p:cNvPicPr>
            <a:picLocks noGrp="1" noChangeAspect="1"/>
          </p:cNvPicPr>
          <p:nvPr>
            <p:ph idx="1"/>
          </p:nvPr>
        </p:nvPicPr>
        <p:blipFill>
          <a:blip r:embed="rId2"/>
          <a:stretch>
            <a:fillRect/>
          </a:stretch>
        </p:blipFill>
        <p:spPr>
          <a:xfrm>
            <a:off x="521878" y="831262"/>
            <a:ext cx="9175244" cy="4812701"/>
          </a:xfrm>
          <a:prstGeom prst="rect">
            <a:avLst/>
          </a:prstGeom>
        </p:spPr>
      </p:pic>
      <p:sp>
        <p:nvSpPr>
          <p:cNvPr id="7" name="Rectángulo 6"/>
          <p:cNvSpPr/>
          <p:nvPr/>
        </p:nvSpPr>
        <p:spPr>
          <a:xfrm>
            <a:off x="262666" y="3684494"/>
            <a:ext cx="5632525" cy="31519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R" dirty="0" smtClean="0"/>
              <a:t>Las opciones pueden ser: </a:t>
            </a:r>
            <a:endParaRPr lang="es-CR" dirty="0" smtClean="0"/>
          </a:p>
          <a:p>
            <a:r>
              <a:rPr lang="es-CR" dirty="0" smtClean="0"/>
              <a:t>1. Llame al centro educativo que desea </a:t>
            </a:r>
            <a:r>
              <a:rPr lang="es-CR" dirty="0" err="1" smtClean="0"/>
              <a:t>matrícular</a:t>
            </a:r>
            <a:r>
              <a:rPr lang="es-CR" dirty="0" smtClean="0"/>
              <a:t>, indique que desea hacer el proceso de </a:t>
            </a:r>
            <a:r>
              <a:rPr lang="es-CR" dirty="0" err="1" smtClean="0"/>
              <a:t>prematrícula</a:t>
            </a:r>
            <a:r>
              <a:rPr lang="es-CR" dirty="0" smtClean="0"/>
              <a:t>.</a:t>
            </a:r>
            <a:endParaRPr lang="es-CR" dirty="0" smtClean="0"/>
          </a:p>
          <a:p>
            <a:r>
              <a:rPr lang="es-CR" dirty="0" smtClean="0"/>
              <a:t>2. </a:t>
            </a:r>
            <a:r>
              <a:rPr lang="es-CR" dirty="0" smtClean="0"/>
              <a:t>Envíe un correo electr</a:t>
            </a:r>
            <a:r>
              <a:rPr lang="es-CR" dirty="0" smtClean="0"/>
              <a:t>ónico al centro educativo que desea matricular a su hijo o hija. Este le enviará un formulario digital, que usted debe de completar.</a:t>
            </a:r>
            <a:endParaRPr lang="es-CR" dirty="0" smtClean="0"/>
          </a:p>
          <a:p>
            <a:r>
              <a:rPr lang="es-CR" dirty="0" smtClean="0"/>
              <a:t>3. </a:t>
            </a:r>
            <a:r>
              <a:rPr lang="es-CR" dirty="0" smtClean="0"/>
              <a:t>De manera presencial con </a:t>
            </a:r>
            <a:r>
              <a:rPr lang="es-CR" dirty="0"/>
              <a:t>previa </a:t>
            </a:r>
            <a:r>
              <a:rPr lang="es-CR" dirty="0" smtClean="0"/>
              <a:t>cita y cumpliendo con </a:t>
            </a:r>
            <a:r>
              <a:rPr lang="es-CR" dirty="0"/>
              <a:t>los protocolos sanitarios del Ministerio de </a:t>
            </a:r>
            <a:r>
              <a:rPr lang="es-CR" dirty="0" smtClean="0"/>
              <a:t>Salud, </a:t>
            </a:r>
            <a:r>
              <a:rPr lang="es-CR" dirty="0" smtClean="0"/>
              <a:t> en la sexta entrega de alimentos  (del 24 de agosto al 04 de setiembre).</a:t>
            </a:r>
            <a:endParaRPr lang="es-CR" dirty="0" smtClean="0"/>
          </a:p>
          <a:p>
            <a:endParaRPr lang="es-CR" dirty="0" smtClean="0"/>
          </a:p>
          <a:p>
            <a:pPr algn="ctr"/>
            <a:endParaRPr lang="es-CR" dirty="0" smtClean="0"/>
          </a:p>
        </p:txBody>
      </p:sp>
      <p:sp>
        <p:nvSpPr>
          <p:cNvPr id="8" name="Rectángulo 7"/>
          <p:cNvSpPr/>
          <p:nvPr/>
        </p:nvSpPr>
        <p:spPr>
          <a:xfrm>
            <a:off x="6045798" y="2592593"/>
            <a:ext cx="4754880" cy="32057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R" dirty="0" smtClean="0"/>
              <a:t>El </a:t>
            </a:r>
            <a:r>
              <a:rPr lang="es-CR" dirty="0"/>
              <a:t>único </a:t>
            </a:r>
            <a:r>
              <a:rPr lang="es-CR" b="1" dirty="0"/>
              <a:t>requisito</a:t>
            </a:r>
            <a:r>
              <a:rPr lang="es-CR" dirty="0"/>
              <a:t> es que la persona estudiante cuente con la edad de ingreso</a:t>
            </a:r>
            <a:r>
              <a:rPr lang="es-CR" dirty="0" smtClean="0"/>
              <a:t>.</a:t>
            </a:r>
          </a:p>
          <a:p>
            <a:r>
              <a:rPr lang="es-MX" dirty="0"/>
              <a:t>Para el Ciclo Materno Infantil (Grupo Interactivo II): La persona estudiante debe tener una edad mínima de 4 años cumplidos al 15 de febrero del 2021. - Para el Ciclo de Transición: La persona estudiante debe tener una edad mínima de 5 años cumplidos al 15 de febrero del 2021.</a:t>
            </a:r>
            <a:endParaRPr lang="es-CR" dirty="0"/>
          </a:p>
          <a:p>
            <a:endParaRPr lang="es-CR" dirty="0"/>
          </a:p>
          <a:p>
            <a:pPr marL="342900" indent="-342900" algn="ctr">
              <a:buAutoNum type="arabicPeriod"/>
            </a:pPr>
            <a:endParaRPr lang="en-US" dirty="0"/>
          </a:p>
        </p:txBody>
      </p:sp>
      <p:sp>
        <p:nvSpPr>
          <p:cNvPr id="9" name="Rectángulo 8"/>
          <p:cNvSpPr/>
          <p:nvPr/>
        </p:nvSpPr>
        <p:spPr>
          <a:xfrm>
            <a:off x="2183802" y="1086522"/>
            <a:ext cx="6293224" cy="570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R" dirty="0" smtClean="0"/>
              <a:t>Cada Centro Educativo habilitará medios y sistemas disponibles, de modo que se ofrezca diferentes opciones a las familias según sus condiciones; manteniendo en todo momento la virtualidad o el distanciamiento físico según sea el caso.</a:t>
            </a:r>
            <a:endParaRPr lang="en-US" dirty="0"/>
          </a:p>
        </p:txBody>
      </p:sp>
      <p:sp>
        <p:nvSpPr>
          <p:cNvPr id="6" name="Flecha abajo 5"/>
          <p:cNvSpPr/>
          <p:nvPr/>
        </p:nvSpPr>
        <p:spPr>
          <a:xfrm>
            <a:off x="978946" y="2969111"/>
            <a:ext cx="355002" cy="9144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echa abajo 9"/>
          <p:cNvSpPr/>
          <p:nvPr/>
        </p:nvSpPr>
        <p:spPr>
          <a:xfrm>
            <a:off x="6626711" y="2463501"/>
            <a:ext cx="107576" cy="2581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04211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pic>
        <p:nvPicPr>
          <p:cNvPr id="4" name="Marcador de contenido 3"/>
          <p:cNvPicPr>
            <a:picLocks noGrp="1" noChangeAspect="1"/>
          </p:cNvPicPr>
          <p:nvPr>
            <p:ph idx="1"/>
          </p:nvPr>
        </p:nvPicPr>
        <p:blipFill>
          <a:blip r:embed="rId2"/>
          <a:stretch>
            <a:fillRect/>
          </a:stretch>
        </p:blipFill>
        <p:spPr>
          <a:xfrm>
            <a:off x="891531" y="1825625"/>
            <a:ext cx="10408937" cy="4351338"/>
          </a:xfrm>
          <a:prstGeom prst="rect">
            <a:avLst/>
          </a:prstGeom>
        </p:spPr>
      </p:pic>
    </p:spTree>
    <p:extLst>
      <p:ext uri="{BB962C8B-B14F-4D97-AF65-F5344CB8AC3E}">
        <p14:creationId xmlns:p14="http://schemas.microsoft.com/office/powerpoint/2010/main" val="2490118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Marcador de contenido 6"/>
          <p:cNvPicPr>
            <a:picLocks noGrp="1" noChangeAspect="1"/>
          </p:cNvPicPr>
          <p:nvPr>
            <p:ph sz="half" idx="1"/>
          </p:nvPr>
        </p:nvPicPr>
        <p:blipFill>
          <a:blip r:embed="rId2"/>
          <a:stretch>
            <a:fillRect/>
          </a:stretch>
        </p:blipFill>
        <p:spPr>
          <a:xfrm>
            <a:off x="1833340" y="2091265"/>
            <a:ext cx="3191320" cy="3820058"/>
          </a:xfrm>
          <a:prstGeom prst="rect">
            <a:avLst/>
          </a:prstGeom>
        </p:spPr>
      </p:pic>
      <p:sp>
        <p:nvSpPr>
          <p:cNvPr id="6" name="Marcador de contenido 5"/>
          <p:cNvSpPr>
            <a:spLocks noGrp="1"/>
          </p:cNvSpPr>
          <p:nvPr>
            <p:ph sz="half" idx="2"/>
          </p:nvPr>
        </p:nvSpPr>
        <p:spPr/>
        <p:txBody>
          <a:bodyPr/>
          <a:lstStyle/>
          <a:p>
            <a:r>
              <a:rPr lang="es-CR" dirty="0" smtClean="0"/>
              <a:t>Se mantiene información</a:t>
            </a:r>
            <a:endParaRPr lang="en-US" dirty="0"/>
          </a:p>
        </p:txBody>
      </p:sp>
    </p:spTree>
    <p:extLst>
      <p:ext uri="{BB962C8B-B14F-4D97-AF65-F5344CB8AC3E}">
        <p14:creationId xmlns:p14="http://schemas.microsoft.com/office/powerpoint/2010/main" val="2662337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p:cNvPicPr>
            <a:picLocks noGrp="1" noChangeAspect="1"/>
          </p:cNvPicPr>
          <p:nvPr>
            <p:ph sz="half" idx="1"/>
          </p:nvPr>
        </p:nvPicPr>
        <p:blipFill>
          <a:blip r:embed="rId2"/>
          <a:stretch>
            <a:fillRect/>
          </a:stretch>
        </p:blipFill>
        <p:spPr>
          <a:xfrm>
            <a:off x="1255797" y="128123"/>
            <a:ext cx="3077004" cy="3572374"/>
          </a:xfrm>
          <a:prstGeom prst="rect">
            <a:avLst/>
          </a:prstGeom>
        </p:spPr>
      </p:pic>
      <p:sp>
        <p:nvSpPr>
          <p:cNvPr id="4" name="Marcador de contenido 3"/>
          <p:cNvSpPr>
            <a:spLocks noGrp="1"/>
          </p:cNvSpPr>
          <p:nvPr>
            <p:ph sz="half" idx="2"/>
          </p:nvPr>
        </p:nvSpPr>
        <p:spPr/>
        <p:txBody>
          <a:bodyPr>
            <a:normAutofit/>
          </a:bodyPr>
          <a:lstStyle/>
          <a:p>
            <a:r>
              <a:rPr lang="es-CR" dirty="0" smtClean="0"/>
              <a:t>Se cambia información y sustituir por diapositiva 7</a:t>
            </a:r>
          </a:p>
          <a:p>
            <a:endParaRPr lang="es-CR" dirty="0"/>
          </a:p>
          <a:p>
            <a:endParaRPr lang="es-CR" dirty="0" smtClean="0"/>
          </a:p>
          <a:p>
            <a:endParaRPr lang="es-CR" dirty="0"/>
          </a:p>
          <a:p>
            <a:endParaRPr lang="es-CR" dirty="0" smtClean="0"/>
          </a:p>
          <a:p>
            <a:endParaRPr lang="es-CR" dirty="0"/>
          </a:p>
          <a:p>
            <a:r>
              <a:rPr lang="es-CR" dirty="0" smtClean="0"/>
              <a:t>Anexar circular </a:t>
            </a:r>
            <a:r>
              <a:rPr lang="es-CR" dirty="0" smtClean="0">
                <a:hlinkClick r:id="rId3" action="ppaction://hlinkfile"/>
              </a:rPr>
              <a:t>DVM-AC-0688-07-2020</a:t>
            </a:r>
            <a:endParaRPr lang="en-US" dirty="0"/>
          </a:p>
        </p:txBody>
      </p:sp>
      <p:pic>
        <p:nvPicPr>
          <p:cNvPr id="6" name="Imagen 5"/>
          <p:cNvPicPr>
            <a:picLocks noChangeAspect="1"/>
          </p:cNvPicPr>
          <p:nvPr/>
        </p:nvPicPr>
        <p:blipFill>
          <a:blip r:embed="rId4"/>
          <a:stretch>
            <a:fillRect/>
          </a:stretch>
        </p:blipFill>
        <p:spPr>
          <a:xfrm>
            <a:off x="5351166" y="2946748"/>
            <a:ext cx="2277464" cy="2109091"/>
          </a:xfrm>
          <a:prstGeom prst="rect">
            <a:avLst/>
          </a:prstGeom>
        </p:spPr>
      </p:pic>
      <p:pic>
        <p:nvPicPr>
          <p:cNvPr id="7" name="Imagen 6"/>
          <p:cNvPicPr>
            <a:picLocks noChangeAspect="1"/>
          </p:cNvPicPr>
          <p:nvPr/>
        </p:nvPicPr>
        <p:blipFill>
          <a:blip r:embed="rId5"/>
          <a:stretch>
            <a:fillRect/>
          </a:stretch>
        </p:blipFill>
        <p:spPr>
          <a:xfrm>
            <a:off x="9264290" y="3247996"/>
            <a:ext cx="1667108" cy="905001"/>
          </a:xfrm>
          <a:prstGeom prst="rect">
            <a:avLst/>
          </a:prstGeom>
        </p:spPr>
      </p:pic>
      <p:cxnSp>
        <p:nvCxnSpPr>
          <p:cNvPr id="9" name="Conector recto de flecha 8"/>
          <p:cNvCxnSpPr/>
          <p:nvPr/>
        </p:nvCxnSpPr>
        <p:spPr>
          <a:xfrm flipV="1">
            <a:off x="7424891" y="3603812"/>
            <a:ext cx="1514714" cy="10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680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a:extLst>
              <a:ext uri="{FF2B5EF4-FFF2-40B4-BE49-F238E27FC236}">
                <a16:creationId xmlns:a16="http://schemas.microsoft.com/office/drawing/2014/main" id="{0D635E09-2B64-46A6-8F6F-E0DF0A131251}"/>
              </a:ext>
            </a:extLst>
          </p:cNvPr>
          <p:cNvSpPr txBox="1"/>
          <p:nvPr/>
        </p:nvSpPr>
        <p:spPr>
          <a:xfrm>
            <a:off x="4014044" y="1056872"/>
            <a:ext cx="5721627" cy="707886"/>
          </a:xfrm>
          <a:prstGeom prst="rect">
            <a:avLst/>
          </a:prstGeom>
          <a:noFill/>
        </p:spPr>
        <p:txBody>
          <a:bodyPr wrap="square" rtlCol="0">
            <a:spAutoFit/>
          </a:bodyPr>
          <a:lstStyle/>
          <a:p>
            <a:r>
              <a:rPr lang="es-CR" sz="2000" b="1" dirty="0" smtClean="0">
                <a:solidFill>
                  <a:srgbClr val="4DB5E6"/>
                </a:solidFill>
                <a:latin typeface="Arial Rounded MT Bold" panose="020F0704030504030204" pitchFamily="34" charset="0"/>
              </a:rPr>
              <a:t>PROCESO DE PREMATRICULA 2021, ANTE LA EMERGENCIA NACIONAL COVID-19</a:t>
            </a:r>
            <a:endParaRPr lang="es-CR" sz="2000" b="1" dirty="0">
              <a:solidFill>
                <a:srgbClr val="4DB5E6"/>
              </a:solidFill>
              <a:latin typeface="Arial Rounded MT Bold" panose="020F0704030504030204" pitchFamily="34" charset="0"/>
            </a:endParaRPr>
          </a:p>
        </p:txBody>
      </p:sp>
      <p:sp>
        <p:nvSpPr>
          <p:cNvPr id="11" name="CuadroTexto 10">
            <a:extLst>
              <a:ext uri="{FF2B5EF4-FFF2-40B4-BE49-F238E27FC236}">
                <a16:creationId xmlns:a16="http://schemas.microsoft.com/office/drawing/2014/main" id="{678525E9-96E8-40AF-B690-7CFCB75A96FA}"/>
              </a:ext>
            </a:extLst>
          </p:cNvPr>
          <p:cNvSpPr txBox="1"/>
          <p:nvPr/>
        </p:nvSpPr>
        <p:spPr>
          <a:xfrm>
            <a:off x="2840019" y="2349073"/>
            <a:ext cx="8950362" cy="3785652"/>
          </a:xfrm>
          <a:prstGeom prst="rect">
            <a:avLst/>
          </a:prstGeom>
          <a:noFill/>
        </p:spPr>
        <p:txBody>
          <a:bodyPr wrap="square" rtlCol="0">
            <a:spAutoFit/>
          </a:bodyPr>
          <a:lstStyle/>
          <a:p>
            <a:pPr marL="285750" indent="-285750">
              <a:buClr>
                <a:schemeClr val="bg1"/>
              </a:buClr>
              <a:buFont typeface="Courier New" panose="02070309020205020404" pitchFamily="49" charset="0"/>
              <a:buChar char="o"/>
            </a:pPr>
            <a:r>
              <a:rPr lang="es-MX" sz="1600" dirty="0" smtClean="0"/>
              <a:t>El proceso de </a:t>
            </a:r>
            <a:r>
              <a:rPr lang="es-MX" sz="1600" dirty="0" err="1" smtClean="0"/>
              <a:t>prematrícula</a:t>
            </a:r>
            <a:r>
              <a:rPr lang="es-MX" sz="1600" dirty="0" smtClean="0"/>
              <a:t> iniciará del </a:t>
            </a:r>
            <a:r>
              <a:rPr lang="es-MX" sz="1600" dirty="0"/>
              <a:t>3 de agosto </a:t>
            </a:r>
            <a:r>
              <a:rPr lang="es-MX" sz="1600" dirty="0" smtClean="0"/>
              <a:t>hasta el </a:t>
            </a:r>
            <a:r>
              <a:rPr lang="es-MX" sz="1600" dirty="0"/>
              <a:t>04 de septiembre </a:t>
            </a:r>
            <a:r>
              <a:rPr lang="es-MX" sz="1600" dirty="0" smtClean="0"/>
              <a:t>del </a:t>
            </a:r>
            <a:r>
              <a:rPr lang="es-MX" sz="1600" dirty="0"/>
              <a:t>2020</a:t>
            </a:r>
            <a:r>
              <a:rPr lang="es-MX" sz="1600" dirty="0" smtClean="0"/>
              <a:t>.</a:t>
            </a:r>
          </a:p>
          <a:p>
            <a:pPr marL="285750" indent="-285750">
              <a:buClr>
                <a:schemeClr val="bg1"/>
              </a:buClr>
              <a:buFont typeface="Courier New" panose="02070309020205020404" pitchFamily="49" charset="0"/>
              <a:buChar char="o"/>
            </a:pPr>
            <a:endParaRPr lang="es-MX" sz="1600" dirty="0" smtClean="0"/>
          </a:p>
          <a:p>
            <a:pPr marL="285750" indent="-285750" algn="just">
              <a:buClr>
                <a:schemeClr val="bg1"/>
              </a:buClr>
              <a:buFont typeface="Courier New" panose="02070309020205020404" pitchFamily="49" charset="0"/>
              <a:buChar char="o"/>
            </a:pPr>
            <a:r>
              <a:rPr lang="es-MX" sz="1600" dirty="0" smtClean="0"/>
              <a:t>Los centros educativos habilitarán diferentes </a:t>
            </a:r>
            <a:r>
              <a:rPr lang="es-MX" sz="1600" dirty="0"/>
              <a:t>los medios y </a:t>
            </a:r>
            <a:r>
              <a:rPr lang="es-MX" sz="1600" dirty="0" smtClean="0"/>
              <a:t>sistemas que tengan  </a:t>
            </a:r>
            <a:r>
              <a:rPr lang="es-MX" sz="1600" dirty="0"/>
              <a:t>disponibles, de modo que se ofrezca diferentes opciones a las familias según sus </a:t>
            </a:r>
            <a:r>
              <a:rPr lang="es-MX" sz="1600" dirty="0" smtClean="0"/>
              <a:t>condiciones; manteniendo </a:t>
            </a:r>
            <a:r>
              <a:rPr lang="es-MX" sz="1600" dirty="0"/>
              <a:t>en todo momento la virtualidad o el distanciamiento físico según sea el caso. </a:t>
            </a:r>
            <a:endParaRPr lang="es-MX" sz="1600" dirty="0" smtClean="0"/>
          </a:p>
          <a:p>
            <a:pPr marL="285750" indent="-285750" algn="just">
              <a:buClr>
                <a:schemeClr val="bg1"/>
              </a:buClr>
              <a:buFont typeface="Courier New" panose="02070309020205020404" pitchFamily="49" charset="0"/>
              <a:buChar char="o"/>
            </a:pPr>
            <a:endParaRPr lang="es-MX" sz="1600" dirty="0" smtClean="0"/>
          </a:p>
          <a:p>
            <a:pPr marL="285750" indent="-285750" algn="just">
              <a:buClr>
                <a:schemeClr val="bg1"/>
              </a:buClr>
              <a:buFont typeface="Courier New" panose="02070309020205020404" pitchFamily="49" charset="0"/>
              <a:buChar char="o"/>
            </a:pPr>
            <a:r>
              <a:rPr lang="es-MX" sz="1600" dirty="0" smtClean="0"/>
              <a:t>Las </a:t>
            </a:r>
            <a:r>
              <a:rPr lang="es-MX" sz="1600" dirty="0"/>
              <a:t>opciones pueden ser: </a:t>
            </a:r>
            <a:endParaRPr lang="es-MX" sz="1600" dirty="0" smtClean="0"/>
          </a:p>
          <a:p>
            <a:pPr marL="285750" indent="-285750" algn="just">
              <a:buClr>
                <a:schemeClr val="bg1"/>
              </a:buClr>
              <a:buFont typeface="Courier New" panose="02070309020205020404" pitchFamily="49" charset="0"/>
              <a:buChar char="o"/>
            </a:pPr>
            <a:endParaRPr lang="es-MX" sz="1600" dirty="0" smtClean="0"/>
          </a:p>
          <a:p>
            <a:pPr marL="285750" indent="-285750" algn="just">
              <a:buClr>
                <a:schemeClr val="accent1">
                  <a:lumMod val="75000"/>
                </a:schemeClr>
              </a:buClr>
              <a:buFont typeface="Wingdings" panose="05000000000000000000" pitchFamily="2" charset="2"/>
              <a:buChar char="ü"/>
            </a:pPr>
            <a:r>
              <a:rPr lang="es-MX" sz="1600" dirty="0" smtClean="0"/>
              <a:t>Mediante </a:t>
            </a:r>
            <a:r>
              <a:rPr lang="es-MX" sz="1600" dirty="0"/>
              <a:t>el correo electrónico del centro educativo o un formulario digital. Habilitar entrega de documentos digitales</a:t>
            </a:r>
            <a:r>
              <a:rPr lang="es-MX" sz="1600" dirty="0" smtClean="0"/>
              <a:t>.</a:t>
            </a:r>
          </a:p>
          <a:p>
            <a:pPr marL="285750" indent="-285750" algn="just">
              <a:buClr>
                <a:schemeClr val="accent1">
                  <a:lumMod val="75000"/>
                </a:schemeClr>
              </a:buClr>
              <a:buFont typeface="Wingdings" panose="05000000000000000000" pitchFamily="2" charset="2"/>
              <a:buChar char="ü"/>
            </a:pPr>
            <a:r>
              <a:rPr lang="es-MX" sz="1600" dirty="0" smtClean="0"/>
              <a:t> Mediante </a:t>
            </a:r>
            <a:r>
              <a:rPr lang="es-MX" sz="1600" dirty="0"/>
              <a:t>llamada telefónica (se puede utilizar el proceso de re direccionar llamadas). </a:t>
            </a:r>
            <a:endParaRPr lang="es-MX" sz="1600" dirty="0" smtClean="0"/>
          </a:p>
          <a:p>
            <a:pPr marL="285750" indent="-285750" algn="just">
              <a:buClr>
                <a:schemeClr val="accent1">
                  <a:lumMod val="75000"/>
                </a:schemeClr>
              </a:buClr>
              <a:buFont typeface="Wingdings" panose="05000000000000000000" pitchFamily="2" charset="2"/>
              <a:buChar char="ü"/>
            </a:pPr>
            <a:r>
              <a:rPr lang="es-MX" sz="1600" dirty="0" smtClean="0"/>
              <a:t>De </a:t>
            </a:r>
            <a:r>
              <a:rPr lang="es-MX" sz="1600" dirty="0"/>
              <a:t>manera presencial con cita, en la sexta entrega de alimentos que en algunos centros educativos desde el 24 de agosto y finaliza el 04 de setiembre de 2020. </a:t>
            </a:r>
            <a:endParaRPr lang="es-MX" sz="1600" dirty="0" smtClean="0"/>
          </a:p>
          <a:p>
            <a:pPr marL="285750" indent="-285750" algn="just">
              <a:buClr>
                <a:schemeClr val="accent1">
                  <a:lumMod val="75000"/>
                </a:schemeClr>
              </a:buClr>
              <a:buFont typeface="Wingdings" panose="05000000000000000000" pitchFamily="2" charset="2"/>
              <a:buChar char="ü"/>
            </a:pPr>
            <a:r>
              <a:rPr lang="es-MX" sz="1600" dirty="0" smtClean="0"/>
              <a:t>Cada </a:t>
            </a:r>
            <a:r>
              <a:rPr lang="es-MX" sz="1600" dirty="0"/>
              <a:t>centro educativo llevará a cabo el proceso de </a:t>
            </a:r>
            <a:r>
              <a:rPr lang="es-MX" sz="1600" dirty="0" err="1"/>
              <a:t>prematrícula</a:t>
            </a:r>
            <a:r>
              <a:rPr lang="es-MX" sz="1600" dirty="0"/>
              <a:t> mediante una planificación y coordinación interna que considere una combinación de los medios y sistemas antes mencionados</a:t>
            </a:r>
            <a:endParaRPr lang="es-CR" sz="1600" dirty="0">
              <a:solidFill>
                <a:schemeClr val="tx1">
                  <a:lumMod val="50000"/>
                  <a:lumOff val="50000"/>
                </a:schemeClr>
              </a:solidFill>
            </a:endParaRPr>
          </a:p>
        </p:txBody>
      </p:sp>
      <p:pic>
        <p:nvPicPr>
          <p:cNvPr id="4" name="Imagen 3">
            <a:extLst>
              <a:ext uri="{FF2B5EF4-FFF2-40B4-BE49-F238E27FC236}">
                <a16:creationId xmlns:a16="http://schemas.microsoft.com/office/drawing/2014/main" id="{E00A5197-8FFF-4A8F-B094-E49ED8DDFD7F}"/>
              </a:ext>
            </a:extLst>
          </p:cNvPr>
          <p:cNvPicPr>
            <a:picLocks noChangeAspect="1"/>
          </p:cNvPicPr>
          <p:nvPr/>
        </p:nvPicPr>
        <p:blipFill rotWithShape="1">
          <a:blip r:embed="rId2">
            <a:extLst>
              <a:ext uri="{28A0092B-C50C-407E-A947-70E740481C1C}">
                <a14:useLocalDpi xmlns:a14="http://schemas.microsoft.com/office/drawing/2010/main" val="0"/>
              </a:ext>
            </a:extLst>
          </a:blip>
          <a:srcRect l="18151" t="25463" r="20010" b="9570"/>
          <a:stretch/>
        </p:blipFill>
        <p:spPr>
          <a:xfrm>
            <a:off x="445362" y="1215613"/>
            <a:ext cx="1920803" cy="2183803"/>
          </a:xfrm>
          <a:prstGeom prst="ellipse">
            <a:avLst/>
          </a:prstGeom>
        </p:spPr>
      </p:pic>
      <p:sp>
        <p:nvSpPr>
          <p:cNvPr id="9" name="Google Shape;84;p14">
            <a:extLst>
              <a:ext uri="{FF2B5EF4-FFF2-40B4-BE49-F238E27FC236}">
                <a16:creationId xmlns:a16="http://schemas.microsoft.com/office/drawing/2014/main" id="{AAF934F1-87A0-426B-A09F-12B5A6085B68}"/>
              </a:ext>
            </a:extLst>
          </p:cNvPr>
          <p:cNvSpPr/>
          <p:nvPr/>
        </p:nvSpPr>
        <p:spPr>
          <a:xfrm>
            <a:off x="304997" y="1044803"/>
            <a:ext cx="2201535" cy="2472948"/>
          </a:xfrm>
          <a:prstGeom prst="ellipse">
            <a:avLst/>
          </a:prstGeom>
          <a:noFill/>
          <a:ln w="9525" cap="flat" cmpd="sng">
            <a:solidFill>
              <a:schemeClr val="tx1">
                <a:lumMod val="50000"/>
                <a:lumOff val="50000"/>
              </a:schemeClr>
            </a:solidFill>
            <a:prstDash val="dash"/>
            <a:round/>
            <a:headEnd type="none" w="sm" len="sm"/>
            <a:tailEnd type="none" w="sm" len="sm"/>
          </a:ln>
        </p:spPr>
        <p:txBody>
          <a:bodyPr spcFirstLastPara="1" wrap="square" lIns="91425" tIns="91425" rIns="91425" bIns="91425" anchor="ctr" anchorCtr="0">
            <a:noAutofit/>
          </a:bodyPr>
          <a:lstStyle/>
          <a:p>
            <a:endParaRPr/>
          </a:p>
        </p:txBody>
      </p:sp>
      <p:pic>
        <p:nvPicPr>
          <p:cNvPr id="13" name="Gráfico 4">
            <a:extLst>
              <a:ext uri="{FF2B5EF4-FFF2-40B4-BE49-F238E27FC236}">
                <a16:creationId xmlns:a16="http://schemas.microsoft.com/office/drawing/2014/main" id="{32742177-DFEF-4499-B2BA-C31258CC108E}"/>
              </a:ext>
            </a:extLst>
          </p:cNvPr>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11237185" y="6151982"/>
            <a:ext cx="650016" cy="414813"/>
          </a:xfrm>
          <a:prstGeom prst="rect">
            <a:avLst/>
          </a:prstGeom>
        </p:spPr>
      </p:pic>
      <p:pic>
        <p:nvPicPr>
          <p:cNvPr id="8" name="Imagen 7">
            <a:extLst>
              <a:ext uri="{FF2B5EF4-FFF2-40B4-BE49-F238E27FC236}">
                <a16:creationId xmlns:a16="http://schemas.microsoft.com/office/drawing/2014/main" id="{568B10BB-582E-4E36-9245-255466124261}"/>
              </a:ext>
            </a:extLst>
          </p:cNvPr>
          <p:cNvPicPr>
            <a:picLocks noChangeAspect="1"/>
          </p:cNvPicPr>
          <p:nvPr/>
        </p:nvPicPr>
        <p:blipFill rotWithShape="1">
          <a:blip r:embed="rId5"/>
          <a:srcRect t="13247" b="74372"/>
          <a:stretch/>
        </p:blipFill>
        <p:spPr>
          <a:xfrm>
            <a:off x="0" y="0"/>
            <a:ext cx="12192000" cy="898885"/>
          </a:xfrm>
          <a:prstGeom prst="rect">
            <a:avLst/>
          </a:prstGeom>
        </p:spPr>
      </p:pic>
      <p:pic>
        <p:nvPicPr>
          <p:cNvPr id="2" name="Imagen 1"/>
          <p:cNvPicPr>
            <a:picLocks noChangeAspect="1"/>
          </p:cNvPicPr>
          <p:nvPr/>
        </p:nvPicPr>
        <p:blipFill>
          <a:blip r:embed="rId6"/>
          <a:stretch>
            <a:fillRect/>
          </a:stretch>
        </p:blipFill>
        <p:spPr>
          <a:xfrm>
            <a:off x="2701201" y="2281277"/>
            <a:ext cx="426743" cy="376538"/>
          </a:xfrm>
          <a:prstGeom prst="rect">
            <a:avLst/>
          </a:prstGeom>
        </p:spPr>
      </p:pic>
      <p:pic>
        <p:nvPicPr>
          <p:cNvPr id="12" name="Imagen 11"/>
          <p:cNvPicPr>
            <a:picLocks noChangeAspect="1"/>
          </p:cNvPicPr>
          <p:nvPr/>
        </p:nvPicPr>
        <p:blipFill>
          <a:blip r:embed="rId6"/>
          <a:stretch>
            <a:fillRect/>
          </a:stretch>
        </p:blipFill>
        <p:spPr>
          <a:xfrm>
            <a:off x="2677386" y="2847506"/>
            <a:ext cx="426743" cy="376538"/>
          </a:xfrm>
          <a:prstGeom prst="rect">
            <a:avLst/>
          </a:prstGeom>
        </p:spPr>
      </p:pic>
      <p:pic>
        <p:nvPicPr>
          <p:cNvPr id="14" name="Imagen 13"/>
          <p:cNvPicPr>
            <a:picLocks noChangeAspect="1"/>
          </p:cNvPicPr>
          <p:nvPr/>
        </p:nvPicPr>
        <p:blipFill>
          <a:blip r:embed="rId6"/>
          <a:stretch>
            <a:fillRect/>
          </a:stretch>
        </p:blipFill>
        <p:spPr>
          <a:xfrm>
            <a:off x="2626647" y="3790922"/>
            <a:ext cx="426743" cy="376538"/>
          </a:xfrm>
          <a:prstGeom prst="rect">
            <a:avLst/>
          </a:prstGeom>
        </p:spPr>
      </p:pic>
    </p:spTree>
    <p:extLst>
      <p:ext uri="{BB962C8B-B14F-4D97-AF65-F5344CB8AC3E}">
        <p14:creationId xmlns:p14="http://schemas.microsoft.com/office/powerpoint/2010/main" val="358390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n-US"/>
          </a:p>
        </p:txBody>
      </p:sp>
      <p:pic>
        <p:nvPicPr>
          <p:cNvPr id="4" name="Marcador de contenido 3"/>
          <p:cNvPicPr>
            <a:picLocks noGrp="1" noChangeAspect="1"/>
          </p:cNvPicPr>
          <p:nvPr>
            <p:ph idx="1"/>
          </p:nvPr>
        </p:nvPicPr>
        <p:blipFill>
          <a:blip r:embed="rId2"/>
          <a:stretch>
            <a:fillRect/>
          </a:stretch>
        </p:blipFill>
        <p:spPr>
          <a:xfrm>
            <a:off x="838200" y="1907213"/>
            <a:ext cx="10515600" cy="4188161"/>
          </a:xfrm>
          <a:prstGeom prst="rect">
            <a:avLst/>
          </a:prstGeom>
        </p:spPr>
      </p:pic>
    </p:spTree>
    <p:extLst>
      <p:ext uri="{BB962C8B-B14F-4D97-AF65-F5344CB8AC3E}">
        <p14:creationId xmlns:p14="http://schemas.microsoft.com/office/powerpoint/2010/main" val="11267806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CR" dirty="0" smtClean="0"/>
              <a:t>cambiar</a:t>
            </a:r>
            <a:endParaRPr lang="en-US" dirty="0"/>
          </a:p>
        </p:txBody>
      </p:sp>
      <p:sp>
        <p:nvSpPr>
          <p:cNvPr id="3" name="Marcador de contenido 2"/>
          <p:cNvSpPr>
            <a:spLocks noGrp="1"/>
          </p:cNvSpPr>
          <p:nvPr>
            <p:ph idx="1"/>
          </p:nvPr>
        </p:nvSpPr>
        <p:spPr>
          <a:xfrm>
            <a:off x="838200" y="1771837"/>
            <a:ext cx="10515600" cy="4351338"/>
          </a:xfrm>
        </p:spPr>
        <p:txBody>
          <a:bodyPr/>
          <a:lstStyle/>
          <a:p>
            <a:endParaRPr lang="es-CR" dirty="0" smtClean="0"/>
          </a:p>
          <a:p>
            <a:endParaRPr lang="es-CR" dirty="0"/>
          </a:p>
          <a:p>
            <a:endParaRPr lang="es-CR" dirty="0" smtClean="0"/>
          </a:p>
          <a:p>
            <a:endParaRPr lang="es-CR" dirty="0"/>
          </a:p>
          <a:p>
            <a:endParaRPr lang="es-CR" dirty="0" smtClean="0"/>
          </a:p>
          <a:p>
            <a:endParaRPr lang="es-CR" dirty="0"/>
          </a:p>
          <a:p>
            <a:r>
              <a:rPr lang="es-CR" dirty="0" smtClean="0"/>
              <a:t>Cambiar por </a:t>
            </a:r>
          </a:p>
          <a:p>
            <a:r>
              <a:rPr lang="es-CR" dirty="0" smtClean="0"/>
              <a:t>Descripción del uniforme.</a:t>
            </a:r>
            <a:endParaRPr lang="en-US" dirty="0"/>
          </a:p>
        </p:txBody>
      </p:sp>
      <p:pic>
        <p:nvPicPr>
          <p:cNvPr id="4" name="Imagen 3"/>
          <p:cNvPicPr>
            <a:picLocks noChangeAspect="1"/>
          </p:cNvPicPr>
          <p:nvPr/>
        </p:nvPicPr>
        <p:blipFill>
          <a:blip r:embed="rId2"/>
          <a:stretch>
            <a:fillRect/>
          </a:stretch>
        </p:blipFill>
        <p:spPr>
          <a:xfrm>
            <a:off x="659593" y="1157586"/>
            <a:ext cx="3105583" cy="3762900"/>
          </a:xfrm>
          <a:prstGeom prst="rect">
            <a:avLst/>
          </a:prstGeom>
        </p:spPr>
      </p:pic>
      <p:cxnSp>
        <p:nvCxnSpPr>
          <p:cNvPr id="6" name="Conector recto de flecha 5"/>
          <p:cNvCxnSpPr/>
          <p:nvPr/>
        </p:nvCxnSpPr>
        <p:spPr>
          <a:xfrm>
            <a:off x="3474721" y="1484556"/>
            <a:ext cx="139848" cy="34359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Imagen 9"/>
          <p:cNvPicPr>
            <a:picLocks noChangeAspect="1"/>
          </p:cNvPicPr>
          <p:nvPr/>
        </p:nvPicPr>
        <p:blipFill>
          <a:blip r:embed="rId3"/>
          <a:stretch>
            <a:fillRect/>
          </a:stretch>
        </p:blipFill>
        <p:spPr>
          <a:xfrm>
            <a:off x="6401697" y="1402551"/>
            <a:ext cx="3207166" cy="3924559"/>
          </a:xfrm>
          <a:prstGeom prst="rect">
            <a:avLst/>
          </a:prstGeom>
        </p:spPr>
      </p:pic>
      <p:sp>
        <p:nvSpPr>
          <p:cNvPr id="11" name="CuadroTexto 10"/>
          <p:cNvSpPr txBox="1"/>
          <p:nvPr/>
        </p:nvSpPr>
        <p:spPr>
          <a:xfrm>
            <a:off x="6702015" y="788254"/>
            <a:ext cx="4526624" cy="369332"/>
          </a:xfrm>
          <a:prstGeom prst="rect">
            <a:avLst/>
          </a:prstGeom>
          <a:noFill/>
        </p:spPr>
        <p:txBody>
          <a:bodyPr wrap="none" rtlCol="0">
            <a:spAutoFit/>
          </a:bodyPr>
          <a:lstStyle/>
          <a:p>
            <a:r>
              <a:rPr lang="es-CR" dirty="0" smtClean="0"/>
              <a:t>Cambiar esta información por la diapositiva 10</a:t>
            </a:r>
            <a:endParaRPr lang="en-US" dirty="0"/>
          </a:p>
        </p:txBody>
      </p:sp>
      <p:pic>
        <p:nvPicPr>
          <p:cNvPr id="12" name="Imagen 11"/>
          <p:cNvPicPr>
            <a:picLocks noChangeAspect="1"/>
          </p:cNvPicPr>
          <p:nvPr/>
        </p:nvPicPr>
        <p:blipFill>
          <a:blip r:embed="rId4"/>
          <a:stretch>
            <a:fillRect/>
          </a:stretch>
        </p:blipFill>
        <p:spPr>
          <a:xfrm>
            <a:off x="7953552" y="3438022"/>
            <a:ext cx="3400248" cy="1970237"/>
          </a:xfrm>
          <a:prstGeom prst="rect">
            <a:avLst/>
          </a:prstGeom>
        </p:spPr>
      </p:pic>
      <p:cxnSp>
        <p:nvCxnSpPr>
          <p:cNvPr id="14" name="Conector recto de flecha 13"/>
          <p:cNvCxnSpPr/>
          <p:nvPr/>
        </p:nvCxnSpPr>
        <p:spPr>
          <a:xfrm>
            <a:off x="7896113" y="2728114"/>
            <a:ext cx="885095" cy="1047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60679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648</Words>
  <Application>Microsoft Office PowerPoint</Application>
  <PresentationFormat>Panorámica</PresentationFormat>
  <Paragraphs>52</Paragraphs>
  <Slides>13</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13</vt:i4>
      </vt:variant>
    </vt:vector>
  </HeadingPairs>
  <TitlesOfParts>
    <vt:vector size="20" baseType="lpstr">
      <vt:lpstr>Arial</vt:lpstr>
      <vt:lpstr>Arial Rounded MT Bold</vt:lpstr>
      <vt:lpstr>Calibri</vt:lpstr>
      <vt:lpstr>Calibri Light</vt:lpstr>
      <vt:lpstr>Courier New</vt:lpstr>
      <vt:lpstr>Wingdings</vt:lpstr>
      <vt:lpstr>Tema de Office</vt:lpstr>
      <vt:lpstr>http://recursos.mep.go.cr/2019/matricula_preescolar2020/</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cambiar</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http://recursos.mep.go.cr/2019/matricula_preescolar2020/</dc:title>
  <dc:creator>User</dc:creator>
  <cp:lastModifiedBy>User</cp:lastModifiedBy>
  <cp:revision>15</cp:revision>
  <dcterms:created xsi:type="dcterms:W3CDTF">2020-07-22T21:01:37Z</dcterms:created>
  <dcterms:modified xsi:type="dcterms:W3CDTF">2020-08-06T07:33:46Z</dcterms:modified>
</cp:coreProperties>
</file>

<file path=docProps/thumbnail.jpeg>
</file>